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30"/>
  </p:notesMasterIdLst>
  <p:handoutMasterIdLst>
    <p:handoutMasterId r:id="rId31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07" r:id="rId14"/>
    <p:sldId id="314" r:id="rId15"/>
    <p:sldId id="308" r:id="rId16"/>
    <p:sldId id="309" r:id="rId17"/>
    <p:sldId id="310" r:id="rId18"/>
    <p:sldId id="311" r:id="rId19"/>
    <p:sldId id="312" r:id="rId20"/>
    <p:sldId id="313" r:id="rId21"/>
    <p:sldId id="315" r:id="rId22"/>
    <p:sldId id="316" r:id="rId23"/>
    <p:sldId id="317" r:id="rId24"/>
    <p:sldId id="318" r:id="rId25"/>
    <p:sldId id="319" r:id="rId26"/>
    <p:sldId id="320" r:id="rId27"/>
    <p:sldId id="326" r:id="rId28"/>
    <p:sldId id="324" r:id="rId29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Nunito Light" pitchFamily="2" charset="0"/>
      <p:regular r:id="rId40"/>
      <p:italic r:id="rId41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464646"/>
    <a:srgbClr val="009CAB"/>
    <a:srgbClr val="DDEFF3"/>
    <a:srgbClr val="DDDDDD"/>
    <a:srgbClr val="F8F8F8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EF623-3ED5-3740-9990-A7389F8EC900}" v="2" dt="2023-09-27T19:53:19.0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 autoAdjust="0"/>
    <p:restoredTop sz="95238" autoAdjust="0"/>
  </p:normalViewPr>
  <p:slideViewPr>
    <p:cSldViewPr snapToGrid="0">
      <p:cViewPr varScale="1">
        <p:scale>
          <a:sx n="122" d="100"/>
          <a:sy n="122" d="100"/>
        </p:scale>
        <p:origin x="784" y="19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8.fntdata"/><Relationship Id="rId21" Type="http://schemas.openxmlformats.org/officeDocument/2006/relationships/slide" Target="slides/slide14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5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226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337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6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7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7395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930451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180448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7860894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915963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416478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4016478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695267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643417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4866129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3296756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6085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1978258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6201584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19060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964920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4563925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14074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101278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415894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5554462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9823634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2062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21113641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330293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939559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476780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817372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8261683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10524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7189405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126178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98446638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66465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9448411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57825400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1174015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750991835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47956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6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9085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1154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756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49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124052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9030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2620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716406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284084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52066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9368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4015557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958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276185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08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40441125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941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5764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2237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8606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001716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15181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5231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22962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89424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420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53490651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030522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1397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6039423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46168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898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87806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4847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m-statweb.be/mail.php" TargetMode="External"/><Relationship Id="rId2" Type="http://schemas.openxmlformats.org/officeDocument/2006/relationships/hyperlink" Target="https://tm-statweb.be/sendmail.php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elements.asp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m-statweb.be/forms.php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 dirty="0"/>
              <a:t>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82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formelementen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>
                <a:solidFill>
                  <a:srgbClr val="464646"/>
                </a:solidFill>
              </a:rPr>
              <a:t>Textarea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Radio button</a:t>
            </a:r>
            <a:endParaRPr lang="nl-BE" sz="2400" b="1" dirty="0">
              <a:solidFill>
                <a:srgbClr val="EC4B2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Checkbox</a:t>
            </a:r>
            <a:endParaRPr lang="nl-BE" sz="2400" b="1" dirty="0">
              <a:solidFill>
                <a:srgbClr val="EC4B2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43EEF-6C8F-7DE2-E17B-90095D7AB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54" y="3584758"/>
            <a:ext cx="5719092" cy="279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31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&lt;textarea&gt;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2800" dirty="0"/>
              <a:t>Staat de gebruiker toe om een </a:t>
            </a:r>
            <a:r>
              <a:rPr lang="nl-BE" sz="2800" b="1" dirty="0">
                <a:solidFill>
                  <a:srgbClr val="EC4B2F"/>
                </a:solidFill>
              </a:rPr>
              <a:t>grote</a:t>
            </a:r>
            <a:r>
              <a:rPr lang="nl-BE" sz="2800" dirty="0"/>
              <a:t> </a:t>
            </a:r>
            <a:r>
              <a:rPr lang="nl-BE" sz="2800" b="1" dirty="0">
                <a:solidFill>
                  <a:srgbClr val="EC4B2F"/>
                </a:solidFill>
              </a:rPr>
              <a:t>blok</a:t>
            </a:r>
            <a:r>
              <a:rPr lang="nl-BE" sz="2800" dirty="0"/>
              <a:t> </a:t>
            </a:r>
            <a:r>
              <a:rPr lang="nl-BE" sz="2800" b="1" dirty="0">
                <a:solidFill>
                  <a:srgbClr val="EC4B2F"/>
                </a:solidFill>
              </a:rPr>
              <a:t>tekst</a:t>
            </a:r>
            <a:r>
              <a:rPr lang="nl-BE" sz="2800" dirty="0"/>
              <a:t> in te geven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C8757B-5BF0-B3F8-626B-C0A50200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" y="3536611"/>
            <a:ext cx="6829829" cy="2541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8A6088-0885-B192-3A6E-BAA3CA763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349" y="3538561"/>
            <a:ext cx="3831851" cy="2541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06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type=“radio”&gt;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 sz="3800" dirty="0"/>
          </a:p>
          <a:p>
            <a:pPr marL="0" indent="0">
              <a:buNone/>
            </a:pPr>
            <a:r>
              <a:rPr lang="nl-BE" dirty="0"/>
              <a:t>Keuzerondjes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Je kan slechts </a:t>
            </a:r>
            <a:r>
              <a:rPr lang="nl-BE" sz="2400" b="1" dirty="0">
                <a:solidFill>
                  <a:srgbClr val="EC4B2F"/>
                </a:solidFill>
              </a:rPr>
              <a:t>1 optie selecteren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van een reeks opties</a:t>
            </a:r>
            <a:endParaRPr lang="nl-BE" sz="2400" dirty="0">
              <a:ea typeface="Verdana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>
                <a:solidFill>
                  <a:srgbClr val="464646"/>
                </a:solidFill>
              </a:rPr>
              <a:t>Het</a:t>
            </a:r>
            <a:r>
              <a:rPr lang="nl-BE" sz="2400" b="1" dirty="0">
                <a:solidFill>
                  <a:srgbClr val="464646"/>
                </a:solidFill>
              </a:rPr>
              <a:t> </a:t>
            </a:r>
            <a:r>
              <a:rPr lang="nl-BE" sz="2400" b="1" dirty="0">
                <a:solidFill>
                  <a:srgbClr val="EC4B2F"/>
                </a:solidFill>
              </a:rPr>
              <a:t>name-attribuut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moet bij alle keuzerondjes </a:t>
            </a:r>
            <a:r>
              <a:rPr lang="nl-BE" sz="2400" b="1">
                <a:solidFill>
                  <a:srgbClr val="EC4B2F"/>
                </a:solidFill>
              </a:rPr>
              <a:t>hetzelfde</a:t>
            </a:r>
            <a:r>
              <a:rPr lang="nl-BE" sz="2400"/>
              <a:t> zijn, zo </a:t>
            </a:r>
            <a:r>
              <a:rPr lang="nl-BE" sz="2400" dirty="0"/>
              <a:t>worden rondjes gekoppeld en kan je er maar ééntje aanduiden </a:t>
            </a:r>
            <a:endParaRPr lang="nl-BE" sz="2400" dirty="0">
              <a:ea typeface="Verdana"/>
            </a:endParaRPr>
          </a:p>
          <a:p>
            <a:pPr marL="723900" lvl="2" indent="0">
              <a:buNone/>
            </a:pPr>
            <a:endParaRPr lang="nl-BE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A52CE-E416-2FC8-CF58-3EA4F35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" y="3746162"/>
            <a:ext cx="7480833" cy="2814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5B47A-2F53-420B-E9B0-6F54C5A8B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34" y="4401867"/>
            <a:ext cx="3118266" cy="1503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31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type=“checkbox”&gt;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3000" dirty="0"/>
              <a:t>Keuzevakjes</a:t>
            </a:r>
          </a:p>
          <a:p>
            <a:pPr lvl="1"/>
            <a:r>
              <a:rPr lang="nl-BE" dirty="0"/>
              <a:t>Je kan </a:t>
            </a:r>
            <a:r>
              <a:rPr lang="nl-BE" b="1" dirty="0">
                <a:solidFill>
                  <a:srgbClr val="EC4B2F"/>
                </a:solidFill>
              </a:rPr>
              <a:t>meerdere opties </a:t>
            </a:r>
            <a:r>
              <a:rPr lang="nl-BE" dirty="0"/>
              <a:t>selecteren in een reeks opties of je kan het vakje aanvinken als je ergens mee akkoord moet gaan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1D339-17EB-4C45-19E5-A0A0A7F5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" y="3932150"/>
            <a:ext cx="6771172" cy="2314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D4A3D0-94AB-8F92-1EAB-AB0FF987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350" y="4493983"/>
            <a:ext cx="3752850" cy="11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20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type=“submit”/&gt;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9600" dirty="0"/>
              <a:t>Om formuliergegevens te verzenden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F6F5F-CC9B-4B9B-095B-1DCF5444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" y="2743005"/>
            <a:ext cx="6266329" cy="3732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BDB57-1BC1-FA91-0020-D8D80DAB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927" y="3883250"/>
            <a:ext cx="4235273" cy="16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68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A605382-6A0C-4E29-909E-610D330A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&lt;select&gt;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A731E9-EA8F-4C52-AE02-EECC8D4CB55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13B3C2-2147-4940-9A17-4D2DA07EB1E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F4A6708-B6EB-4A5B-9D08-14C3AFE387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BE" sz="9600" dirty="0"/>
              <a:t>Om een lijst te maken</a:t>
            </a:r>
          </a:p>
          <a:p>
            <a:pPr lvl="1"/>
            <a:r>
              <a:rPr lang="nl-BE" sz="9600" dirty="0"/>
              <a:t>Kan maar </a:t>
            </a:r>
            <a:r>
              <a:rPr lang="nl-BE" sz="9600" b="1" dirty="0">
                <a:solidFill>
                  <a:srgbClr val="EC4B2F"/>
                </a:solidFill>
              </a:rPr>
              <a:t>één item </a:t>
            </a:r>
            <a:r>
              <a:rPr lang="nl-BE" sz="9600" dirty="0"/>
              <a:t>geselecteerd worden</a:t>
            </a:r>
          </a:p>
          <a:p>
            <a:endParaRPr lang="nl-BE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17777-0CAD-44B6-BC88-B4A246C8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29" y="3179183"/>
            <a:ext cx="4749286" cy="334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511707-D066-E0A3-F53A-80D324970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987" y="3820373"/>
            <a:ext cx="4858754" cy="241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39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6000" dirty="0"/>
              <a:t>Optioneel of verplicht?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sz="60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500" dirty="0"/>
              <a:t>Attribuut </a:t>
            </a:r>
            <a:r>
              <a:rPr lang="nl-BE" sz="4500" b="1" dirty="0">
                <a:solidFill>
                  <a:srgbClr val="EC4B2F"/>
                </a:solidFill>
              </a:rPr>
              <a:t>required</a:t>
            </a:r>
            <a:r>
              <a:rPr lang="nl-BE" sz="4500" dirty="0"/>
              <a:t>: hiermee geef je aan dat een veld </a:t>
            </a:r>
            <a:r>
              <a:rPr lang="nl-BE" sz="4500" b="1" dirty="0">
                <a:solidFill>
                  <a:srgbClr val="EC4B2F"/>
                </a:solidFill>
              </a:rPr>
              <a:t>verplicht</a:t>
            </a:r>
            <a:r>
              <a:rPr lang="nl-BE" sz="4500" dirty="0"/>
              <a:t> 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500" dirty="0"/>
              <a:t>Laat je dit attribuut weg, dan is het veld optioneel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B7E969-50E1-09E8-3854-3ABFD9DD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83" y="1179554"/>
            <a:ext cx="5583082" cy="237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56AA5-048D-957D-AC01-D1AC16E8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392" y="3959347"/>
            <a:ext cx="4566608" cy="2274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360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r>
              <a:rPr lang="nl-BE" sz="2000" dirty="0"/>
              <a:t>Atrributen gebruiken voor </a:t>
            </a:r>
            <a:r>
              <a:rPr lang="nl-BE" sz="2000" b="1" dirty="0">
                <a:solidFill>
                  <a:srgbClr val="EC4B2F"/>
                </a:solidFill>
              </a:rPr>
              <a:t>validatie</a:t>
            </a:r>
          </a:p>
          <a:p>
            <a:endParaRPr lang="nl-BE" sz="2000" dirty="0"/>
          </a:p>
          <a:p>
            <a:pPr lvl="1"/>
            <a:r>
              <a:rPr lang="nl-BE" sz="2000" dirty="0"/>
              <a:t>Required</a:t>
            </a:r>
          </a:p>
          <a:p>
            <a:pPr lvl="1"/>
            <a:r>
              <a:rPr lang="nl-BE" sz="2000" dirty="0"/>
              <a:t>Minlength, maxlength</a:t>
            </a:r>
          </a:p>
          <a:p>
            <a:pPr lvl="1"/>
            <a:r>
              <a:rPr lang="nl-BE" sz="2000" dirty="0"/>
              <a:t>Min, max</a:t>
            </a:r>
          </a:p>
          <a:p>
            <a:pPr lvl="1"/>
            <a:r>
              <a:rPr lang="nl-BE" sz="2000" dirty="0"/>
              <a:t>Pattern</a:t>
            </a:r>
          </a:p>
          <a:p>
            <a:pPr lvl="1"/>
            <a:r>
              <a:rPr lang="nl-BE" sz="2000" dirty="0"/>
              <a:t>..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CCB6E3-90F7-5471-69AA-E5E19978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634" y="909659"/>
            <a:ext cx="5198179" cy="517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C595E6-0D23-CC15-A78F-B42C49B1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0" y="4813084"/>
            <a:ext cx="2555578" cy="127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92022F-41D4-2320-7F81-3751BEF4B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236" y="4813084"/>
            <a:ext cx="2550764" cy="1270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83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Afhandeling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dirty="0"/>
              <a:t>Een formulier heeft geen meerwaarde als er niets met de gegevens wordt gedaan</a:t>
            </a:r>
          </a:p>
          <a:p>
            <a:endParaRPr lang="nl-BE" dirty="0"/>
          </a:p>
          <a:p>
            <a:r>
              <a:rPr lang="nl-BE" dirty="0"/>
              <a:t>Je moet het formulier afhandelen m.a.w. de </a:t>
            </a:r>
            <a:r>
              <a:rPr lang="nl-BE" b="1" dirty="0">
                <a:solidFill>
                  <a:srgbClr val="EC4B2F"/>
                </a:solidFill>
              </a:rPr>
              <a:t>gegevens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verwerken</a:t>
            </a:r>
          </a:p>
          <a:p>
            <a:endParaRPr lang="nl-BE" b="1" dirty="0">
              <a:solidFill>
                <a:srgbClr val="EC4B2F"/>
              </a:solidFill>
            </a:endParaRP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druk</a:t>
            </a:r>
            <a:r>
              <a:rPr lang="nl-BE" dirty="0"/>
              <a:t> je de gegevens af (zonder meer)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bewaar</a:t>
            </a:r>
            <a:r>
              <a:rPr lang="nl-BE" dirty="0"/>
              <a:t> je ze in een databank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mail</a:t>
            </a:r>
            <a:r>
              <a:rPr lang="nl-BE" dirty="0"/>
              <a:t> je de gegevens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gebruik je een </a:t>
            </a:r>
            <a:r>
              <a:rPr lang="nl-BE" b="1" dirty="0">
                <a:solidFill>
                  <a:srgbClr val="EC4B2F"/>
                </a:solidFill>
              </a:rPr>
              <a:t>combinatie</a:t>
            </a:r>
            <a:r>
              <a:rPr lang="nl-BE" dirty="0"/>
              <a:t> van de bovenstaande opties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250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Afhandeling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600" dirty="0"/>
              <a:t>Twee attributen zijn nodig om het formulier correct af te handelen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6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F04C25"/>
                </a:solidFill>
              </a:rPr>
              <a:t>Action: </a:t>
            </a:r>
            <a:r>
              <a:rPr lang="nl-BE" sz="1900" dirty="0"/>
              <a:t>geeft aan welke actie het formulier moet uitvoeren als je op een submit knop drukt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dirty="0"/>
              <a:t>Meestal een URL naar een pagina die de afhandeling van het formulier op zich neemt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F04C25"/>
                </a:solidFill>
              </a:rPr>
              <a:t>Method: </a:t>
            </a:r>
            <a:r>
              <a:rPr lang="nl-BE" sz="1900" dirty="0"/>
              <a:t>geeft aan welke methode gebruikt wordt om de gegevens te verzenden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b="1" dirty="0"/>
              <a:t>Get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EC4B2F"/>
                </a:solidFill>
              </a:rPr>
              <a:t>Defaultmethode</a:t>
            </a:r>
            <a:r>
              <a:rPr lang="nl-BE" sz="1900" dirty="0"/>
              <a:t> om data te verzenden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Data zal </a:t>
            </a:r>
            <a:r>
              <a:rPr lang="nl-BE" sz="1900" b="1" dirty="0">
                <a:solidFill>
                  <a:srgbClr val="EC4B2F"/>
                </a:solidFill>
              </a:rPr>
              <a:t>zichtbaar</a:t>
            </a:r>
            <a:r>
              <a:rPr lang="nl-BE" sz="1900" dirty="0"/>
              <a:t> worden in de URL-balk van je browser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Niet geschikt om </a:t>
            </a:r>
            <a:r>
              <a:rPr lang="nl-BE" sz="1900" b="1" dirty="0">
                <a:solidFill>
                  <a:srgbClr val="EC4B2F"/>
                </a:solidFill>
              </a:rPr>
              <a:t>gevoelige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informatie</a:t>
            </a:r>
            <a:r>
              <a:rPr lang="nl-BE" sz="1900" dirty="0"/>
              <a:t> te verzenden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Best gebruiken om </a:t>
            </a:r>
            <a:r>
              <a:rPr lang="nl-BE" sz="1900" b="1" dirty="0">
                <a:solidFill>
                  <a:srgbClr val="EC4B2F"/>
                </a:solidFill>
              </a:rPr>
              <a:t>kleine</a:t>
            </a:r>
            <a:r>
              <a:rPr lang="nl-BE" sz="1900" dirty="0"/>
              <a:t> hoeveelheden (niet gevoelige) data door te sturen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b="1" dirty="0"/>
              <a:t>Post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Data zal </a:t>
            </a:r>
            <a:r>
              <a:rPr lang="nl-BE" sz="1900" b="1" dirty="0">
                <a:solidFill>
                  <a:srgbClr val="EC4B2F"/>
                </a:solidFill>
              </a:rPr>
              <a:t>niet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zichtbaar</a:t>
            </a:r>
            <a:r>
              <a:rPr lang="nl-BE" sz="1900" dirty="0"/>
              <a:t> zijn in de URL-balk van je browser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Gebruiken als je </a:t>
            </a:r>
            <a:r>
              <a:rPr lang="nl-BE" sz="1900" b="1" dirty="0">
                <a:solidFill>
                  <a:srgbClr val="EC4B2F"/>
                </a:solidFill>
              </a:rPr>
              <a:t>gevoelige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informatie</a:t>
            </a:r>
            <a:r>
              <a:rPr lang="nl-BE" sz="1900" dirty="0"/>
              <a:t> wil doorsturen zoals gebruikersnamen en wachtwoorden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Afhandeling van </a:t>
            </a:r>
            <a:r>
              <a:rPr lang="nl-BE" sz="1900" b="1" dirty="0">
                <a:solidFill>
                  <a:srgbClr val="EC4B2F"/>
                </a:solidFill>
              </a:rPr>
              <a:t>complexe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data</a:t>
            </a:r>
            <a:r>
              <a:rPr lang="nl-BE" sz="1900" dirty="0"/>
              <a:t> en </a:t>
            </a:r>
            <a:r>
              <a:rPr lang="nl-BE" sz="1900" b="1" dirty="0">
                <a:solidFill>
                  <a:srgbClr val="EC4B2F"/>
                </a:solidFill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747399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is..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dirty="0"/>
              <a:t>Een formulier wordt gebruikt om </a:t>
            </a:r>
            <a:r>
              <a:rPr lang="nl-BE" sz="2400" b="1" dirty="0">
                <a:solidFill>
                  <a:srgbClr val="EC4B2F"/>
                </a:solidFill>
              </a:rPr>
              <a:t>data te verzamelen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en deze </a:t>
            </a:r>
            <a:r>
              <a:rPr lang="nl-BE" sz="2400" b="1" dirty="0">
                <a:solidFill>
                  <a:srgbClr val="EC4B2F"/>
                </a:solidFill>
              </a:rPr>
              <a:t>data te versturen </a:t>
            </a:r>
            <a:r>
              <a:rPr lang="nl-BE" sz="2400" dirty="0"/>
              <a:t>naar een controller of server</a:t>
            </a:r>
          </a:p>
          <a:p>
            <a:endParaRPr lang="nl-BE" sz="2400" dirty="0"/>
          </a:p>
          <a:p>
            <a:pPr marL="0" indent="0">
              <a:buNone/>
            </a:pPr>
            <a:r>
              <a:rPr lang="nl-BE" sz="2400" b="1" dirty="0"/>
              <a:t>Voorbeelden</a:t>
            </a:r>
          </a:p>
          <a:p>
            <a:pPr lvl="1"/>
            <a:r>
              <a:rPr lang="nl-BE" sz="2000" dirty="0"/>
              <a:t>Nieuwsbrief</a:t>
            </a:r>
          </a:p>
          <a:p>
            <a:pPr lvl="1"/>
            <a:r>
              <a:rPr lang="nl-BE" sz="2000" dirty="0"/>
              <a:t>Login</a:t>
            </a:r>
          </a:p>
          <a:p>
            <a:pPr lvl="1"/>
            <a:r>
              <a:rPr lang="nl-BE" sz="2000" dirty="0"/>
              <a:t>Contact</a:t>
            </a:r>
          </a:p>
          <a:p>
            <a:pPr lvl="1"/>
            <a:r>
              <a:rPr lang="nl-BE" sz="2000" dirty="0"/>
              <a:t>…</a:t>
            </a:r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AD08F-0D20-ED22-B25C-B231063D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010" y="1471612"/>
            <a:ext cx="4945665" cy="391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0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Afhandeling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 dirty="0"/>
              <a:t>Een derde attribuut is</a:t>
            </a:r>
            <a:endParaRPr lang="nl-BE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sz="28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b="1" dirty="0">
                <a:solidFill>
                  <a:srgbClr val="EC4B2F"/>
                </a:solidFill>
              </a:rPr>
              <a:t>Enctype: </a:t>
            </a:r>
            <a:r>
              <a:rPr lang="nl-BE" sz="2400" dirty="0"/>
              <a:t>een string geeft aan welk encoding type gebruikt wordt voor verzending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application/x-www-form-urlencoded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Default, verzend data als een string via URL-encoding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multipart/form-data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Dit gebruik je bijvoorbeeld wanneer er ook files moeten verzonden worden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Hiervoor moet je minstens één </a:t>
            </a:r>
            <a:r>
              <a:rPr lang="nl-BE" sz="1600" b="1" dirty="0">
                <a:solidFill>
                  <a:srgbClr val="00B0F0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&lt;input type="file"&gt;</a:t>
            </a:r>
            <a:r>
              <a:rPr lang="nl-BE" b="1" dirty="0">
                <a:solidFill>
                  <a:srgbClr val="00B0F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1600" dirty="0"/>
              <a:t>hebben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text/plain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Meestal enkel handig om te debuggen om de data te zien</a:t>
            </a:r>
          </a:p>
        </p:txBody>
      </p:sp>
    </p:spTree>
    <p:extLst>
      <p:ext uri="{BB962C8B-B14F-4D97-AF65-F5344CB8AC3E}">
        <p14:creationId xmlns:p14="http://schemas.microsoft.com/office/powerpoint/2010/main" val="366981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C94931-68B9-AAD1-6D67-6E141225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https://tm-statweb.be/mail.php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0E9F83-2047-AE21-82F5-C04C3CA4D3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https://tm-statweb.be/sendmail.php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e-mail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versturen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Het script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geldig</a:t>
            </a:r>
            <a:r>
              <a:rPr lang="en-US" dirty="0"/>
              <a:t> e-</a:t>
            </a:r>
            <a:r>
              <a:rPr lang="en-US" dirty="0" err="1"/>
              <a:t>mailadres</a:t>
            </a:r>
            <a:r>
              <a:rPr lang="en-US" dirty="0"/>
              <a:t> met </a:t>
            </a:r>
            <a:r>
              <a:rPr lang="en-US" dirty="0" err="1"/>
              <a:t>als</a:t>
            </a:r>
            <a:r>
              <a:rPr lang="en-US" dirty="0"/>
              <a:t> naam </a:t>
            </a:r>
            <a:r>
              <a:rPr lang="en-US" dirty="0" err="1"/>
              <a:t>studentemail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POST parameter </a:t>
            </a:r>
            <a:r>
              <a:rPr lang="en-US" dirty="0" err="1"/>
              <a:t>nodig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Meer </a:t>
            </a:r>
            <a:r>
              <a:rPr lang="en-US" dirty="0" err="1"/>
              <a:t>informatie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https://tm-statweb.be/mail.php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9624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E2A14933-F701-483D-A9FD-469F580CF72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 dirty="0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22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C1295CD-9B09-8451-AD1F-14A62C5FD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 tag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&lt;form&gt; </a:t>
            </a:r>
            <a:r>
              <a:rPr lang="nl-BE" sz="2400" b="1" dirty="0">
                <a:solidFill>
                  <a:srgbClr val="464646"/>
                </a:solidFill>
                <a:ea typeface="Menlo" panose="020B0609030804020204" pitchFamily="49" charset="0"/>
                <a:cs typeface="Menlo" panose="020B0609030804020204" pitchFamily="49" charset="0"/>
              </a:rPr>
              <a:t>..</a:t>
            </a:r>
            <a:r>
              <a:rPr lang="nl-BE" sz="2400" b="1" dirty="0"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24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&lt;/form&gt; </a:t>
            </a:r>
            <a:r>
              <a:rPr lang="nl-BE" sz="2400" dirty="0"/>
              <a:t>geeft het begin en het einde van je formulier aan</a:t>
            </a:r>
          </a:p>
          <a:p>
            <a:endParaRPr lang="nl-BE" sz="2400" dirty="0"/>
          </a:p>
          <a:p>
            <a:r>
              <a:rPr lang="nl-BE" sz="2400" dirty="0"/>
              <a:t>Tussen deze tags, zet je de invoervelden zoals</a:t>
            </a:r>
          </a:p>
          <a:p>
            <a:pPr lvl="1"/>
            <a:r>
              <a:rPr lang="nl-BE" sz="2000" dirty="0"/>
              <a:t>Tekstvakken</a:t>
            </a:r>
          </a:p>
          <a:p>
            <a:pPr lvl="1"/>
            <a:r>
              <a:rPr lang="nl-BE" sz="2000" dirty="0" err="1"/>
              <a:t>Checkboxes</a:t>
            </a:r>
            <a:endParaRPr lang="nl-BE" sz="2000" dirty="0"/>
          </a:p>
          <a:p>
            <a:pPr lvl="1"/>
            <a:r>
              <a:rPr lang="nl-BE" sz="2000" dirty="0"/>
              <a:t>Radio buttons</a:t>
            </a:r>
          </a:p>
          <a:p>
            <a:pPr lvl="1"/>
            <a:r>
              <a:rPr lang="nl-BE" sz="2000" dirty="0"/>
              <a:t>Submit buttons</a:t>
            </a:r>
          </a:p>
          <a:p>
            <a:pPr lvl="1"/>
            <a:endParaRPr lang="nl-BE" sz="2000" dirty="0"/>
          </a:p>
          <a:p>
            <a:r>
              <a:rPr lang="nl-BE" sz="2400" dirty="0"/>
              <a:t>Een </a:t>
            </a:r>
            <a:r>
              <a:rPr lang="nl-BE" sz="2400" b="1" dirty="0">
                <a:solidFill>
                  <a:srgbClr val="EC4B2F"/>
                </a:solidFill>
              </a:rPr>
              <a:t>form</a:t>
            </a:r>
            <a:r>
              <a:rPr lang="nl-BE" sz="2400" dirty="0"/>
              <a:t> heeft </a:t>
            </a:r>
            <a:r>
              <a:rPr lang="nl-BE" sz="2400" b="1" dirty="0">
                <a:solidFill>
                  <a:srgbClr val="EC4B2F"/>
                </a:solidFill>
              </a:rPr>
              <a:t>twee</a:t>
            </a:r>
            <a:r>
              <a:rPr lang="nl-BE" sz="2400" dirty="0"/>
              <a:t> belangrijke </a:t>
            </a:r>
            <a:r>
              <a:rPr lang="nl-BE" sz="2400" b="1" dirty="0">
                <a:solidFill>
                  <a:srgbClr val="EC4B2F"/>
                </a:solidFill>
              </a:rPr>
              <a:t>attributen</a:t>
            </a:r>
            <a:r>
              <a:rPr lang="nl-BE" sz="2400" dirty="0"/>
              <a:t> (action en </a:t>
            </a:r>
            <a:r>
              <a:rPr lang="nl-BE" sz="2400" dirty="0" err="1"/>
              <a:t>method</a:t>
            </a:r>
            <a:r>
              <a:rPr lang="nl-BE" sz="24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1DF02-8B85-C330-B3B4-EB1449D9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5140423"/>
            <a:ext cx="6162675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FE063-95C7-28D8-D98C-1B56E10F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3101474"/>
            <a:ext cx="7115175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8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Input tag</a:t>
            </a:r>
            <a:endParaRPr lang="nl-BE" sz="12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Een formulier kan heel wat </a:t>
            </a:r>
            <a:r>
              <a:rPr lang="nl-BE" b="1" dirty="0">
                <a:solidFill>
                  <a:srgbClr val="EC4B2F"/>
                </a:solidFill>
              </a:rPr>
              <a:t>soorten</a:t>
            </a:r>
            <a:r>
              <a:rPr lang="nl-BE" dirty="0"/>
              <a:t> invoervelden hebben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Tekst, image, file, number, password, radio, range, email…</a:t>
            </a:r>
            <a:endParaRPr lang="nl-BE" dirty="0">
              <a:ea typeface="Verdan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Deze </a:t>
            </a:r>
            <a:r>
              <a:rPr lang="nl-BE" b="1" dirty="0">
                <a:solidFill>
                  <a:srgbClr val="EC4B2F"/>
                </a:solidFill>
              </a:rPr>
              <a:t>invoervelden</a:t>
            </a:r>
            <a:r>
              <a:rPr lang="nl-BE" dirty="0"/>
              <a:t> geef je aan via de </a:t>
            </a:r>
            <a:r>
              <a:rPr lang="nl-BE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&lt;input&gt;</a:t>
            </a:r>
            <a:r>
              <a:rPr lang="nl-BE" dirty="0">
                <a:solidFill>
                  <a:srgbClr val="464646"/>
                </a:solidFill>
                <a:ea typeface="Menlo" panose="020B0609030804020204" pitchFamily="49" charset="0"/>
                <a:cs typeface="Menlo" panose="020B0609030804020204" pitchFamily="49" charset="0"/>
              </a:rPr>
              <a:t>-tag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Zo’n inputveld kan op vele manieren getoond worden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dirty="0"/>
              <a:t>Wordt bepaald door het </a:t>
            </a:r>
            <a:r>
              <a:rPr lang="nl-BE" b="1" dirty="0">
                <a:solidFill>
                  <a:srgbClr val="EC4B2F"/>
                </a:solidFill>
              </a:rPr>
              <a:t>attribuut</a:t>
            </a:r>
            <a:r>
              <a:rPr lang="nl-BE" b="1" dirty="0"/>
              <a:t> </a:t>
            </a:r>
            <a:r>
              <a:rPr lang="nl-BE" b="1" dirty="0">
                <a:solidFill>
                  <a:srgbClr val="EC4B2F"/>
                </a:solidFill>
              </a:rPr>
              <a:t>type</a:t>
            </a:r>
            <a:endParaRPr lang="nl-BE" dirty="0">
              <a:ea typeface="Verdan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Ieder inputveld heeft het </a:t>
            </a:r>
            <a:r>
              <a:rPr lang="nl-BE" b="1" dirty="0">
                <a:solidFill>
                  <a:srgbClr val="EC4B2F"/>
                </a:solidFill>
              </a:rPr>
              <a:t>attribuut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name</a:t>
            </a:r>
            <a:r>
              <a:rPr lang="nl-BE" dirty="0"/>
              <a:t> nodig om gegevens te kunnen verzenden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>
              <a:ea typeface="Verdan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 dirty="0">
                <a:hlinkClick r:id="rId2"/>
              </a:rPr>
              <a:t>https://www.w3schools.com/html/html_form_input_types.asp</a:t>
            </a:r>
            <a:endParaRPr lang="nl-BE" sz="2800" dirty="0">
              <a:ea typeface="Verdana"/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435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tags</a:t>
            </a:r>
            <a:endParaRPr lang="nl-BE" sz="12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Er zijn ook nog andere </a:t>
            </a:r>
            <a:r>
              <a:rPr lang="nl-BE" b="1" dirty="0">
                <a:solidFill>
                  <a:srgbClr val="009CAB"/>
                </a:solidFill>
              </a:rPr>
              <a:t>&lt;form&gt;</a:t>
            </a:r>
            <a:r>
              <a:rPr lang="nl-BE" dirty="0"/>
              <a:t>-tags die je kan gebruiken 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b="1" dirty="0"/>
              <a:t>Voorbeelden</a:t>
            </a:r>
          </a:p>
          <a:p>
            <a:pPr lvl="2"/>
            <a:r>
              <a:rPr lang="nl-BE" dirty="0"/>
              <a:t>Label </a:t>
            </a:r>
            <a:r>
              <a:rPr lang="nl-BE" b="1" dirty="0">
                <a:solidFill>
                  <a:srgbClr val="009CAB"/>
                </a:solidFill>
              </a:rPr>
              <a:t>&lt;label&gt;</a:t>
            </a:r>
          </a:p>
          <a:p>
            <a:pPr lvl="2"/>
            <a:r>
              <a:rPr lang="nl-BE" dirty="0"/>
              <a:t>Keuzelijst </a:t>
            </a:r>
            <a:r>
              <a:rPr lang="nl-BE" b="1" dirty="0">
                <a:solidFill>
                  <a:srgbClr val="009CAB"/>
                </a:solidFill>
              </a:rPr>
              <a:t>&lt;select&gt;</a:t>
            </a:r>
          </a:p>
          <a:p>
            <a:pPr lvl="2"/>
            <a:r>
              <a:rPr lang="nl-BE" dirty="0"/>
              <a:t>Groot tekstvak </a:t>
            </a:r>
            <a:r>
              <a:rPr lang="nl-BE" b="1" dirty="0">
                <a:solidFill>
                  <a:srgbClr val="009CAB"/>
                </a:solidFill>
              </a:rPr>
              <a:t>&lt;textarea&gt;</a:t>
            </a:r>
          </a:p>
          <a:p>
            <a:pPr lvl="2"/>
            <a:r>
              <a:rPr lang="nl-BE" dirty="0">
                <a:solidFill>
                  <a:srgbClr val="464646"/>
                </a:solidFill>
              </a:rPr>
              <a:t>..</a:t>
            </a:r>
          </a:p>
          <a:p>
            <a:pPr lvl="2"/>
            <a:endParaRPr lang="nl-BE" dirty="0"/>
          </a:p>
          <a:p>
            <a:pPr algn="ctr"/>
            <a:r>
              <a:rPr lang="nl-BE" u="sng" dirty="0">
                <a:hlinkClick r:id="rId2"/>
              </a:rPr>
              <a:t>https://www.w3schools.com/html/html_form_elements.asp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092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</a:t>
            </a:r>
            <a:r>
              <a:rPr lang="nl-BE" sz="2800" dirty="0"/>
              <a:t>aanmelden.html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6EB3EB0-723A-3CE5-FAFB-D0505E3A85B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8B8C7-2A99-DA8F-54E8-B975814D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27" y="2526165"/>
            <a:ext cx="4286300" cy="2219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CA34D3-B75F-BCA8-76F7-15540AC5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9" y="2102638"/>
            <a:ext cx="6979329" cy="3448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44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E957DC-140E-3562-8904-6B2FAF2E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472" y="3230003"/>
            <a:ext cx="4574310" cy="310682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</a:t>
            </a:r>
            <a:r>
              <a:rPr lang="nl-BE" sz="2800" dirty="0"/>
              <a:t>formulier.html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We werken samen het volgende formulier uit</a:t>
            </a:r>
          </a:p>
          <a:p>
            <a:pPr marL="0" indent="0">
              <a:buNone/>
            </a:pPr>
            <a:endParaRPr lang="nl-BE" sz="1800" dirty="0"/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1600" dirty="0"/>
              <a:t>Gebruik </a:t>
            </a:r>
            <a:r>
              <a:rPr lang="nl-BE" sz="1600" dirty="0">
                <a:hlinkClick r:id="rId3"/>
              </a:rPr>
              <a:t>https://tm-statweb.be/forms.php</a:t>
            </a:r>
            <a:r>
              <a:rPr lang="nl-BE" sz="1600" dirty="0"/>
              <a:t> als </a:t>
            </a:r>
            <a:r>
              <a:rPr lang="nl-BE" sz="1600" b="1" dirty="0">
                <a:solidFill>
                  <a:srgbClr val="F04C25"/>
                </a:solidFill>
              </a:rPr>
              <a:t>value</a:t>
            </a:r>
            <a:r>
              <a:rPr lang="nl-BE" sz="1600" dirty="0"/>
              <a:t> in je </a:t>
            </a:r>
            <a:r>
              <a:rPr lang="nl-BE" sz="1600" b="1" dirty="0">
                <a:solidFill>
                  <a:srgbClr val="F04C25"/>
                </a:solidFill>
              </a:rPr>
              <a:t>action</a:t>
            </a:r>
            <a:r>
              <a:rPr lang="nl-BE" sz="1600" dirty="0"/>
              <a:t> attribuut en test de data die je probeert te verzenden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FBC92-676C-6FBE-5660-113D6F4BD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823" y="139557"/>
            <a:ext cx="4098889" cy="344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4A0897D-E52F-983C-1BBC-7EE6805A3C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361DFD-BFED-33C8-BD21-29B5A37B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6" y="1367613"/>
            <a:ext cx="6248400" cy="4642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45A97C-B0FC-1BC3-A885-1FB928E6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806" y="1367613"/>
            <a:ext cx="5309202" cy="46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formelementen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600" dirty="0">
                <a:solidFill>
                  <a:srgbClr val="464646"/>
                </a:solidFill>
              </a:rPr>
              <a:t>Text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Email 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URL 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Password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..</a:t>
            </a:r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4999A-8823-1BF6-2BE9-D4BF8772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4607543"/>
            <a:ext cx="7581900" cy="160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9244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3f990481-ab93-40a5-af1d-fa0a4386ebd9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5458</TotalTime>
  <Words>728</Words>
  <Application>Microsoft Office PowerPoint</Application>
  <PresentationFormat>Breedbeeld</PresentationFormat>
  <Paragraphs>149</Paragraphs>
  <Slides>22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22</vt:i4>
      </vt:variant>
    </vt:vector>
  </HeadingPairs>
  <TitlesOfParts>
    <vt:vector size="25" baseType="lpstr">
      <vt:lpstr>WIT</vt:lpstr>
      <vt:lpstr>ORANJE</vt:lpstr>
      <vt:lpstr>BLAUW</vt:lpstr>
      <vt:lpstr>Websites</vt:lpstr>
      <vt:lpstr>Wat is..</vt:lpstr>
      <vt:lpstr>Form tag</vt:lpstr>
      <vt:lpstr>Input tag</vt:lpstr>
      <vt:lpstr>Andere tags</vt:lpstr>
      <vt:lpstr>Voorbeeld aanmelden.html</vt:lpstr>
      <vt:lpstr>Voorbeeld formulier.html</vt:lpstr>
      <vt:lpstr>Resultaat</vt:lpstr>
      <vt:lpstr>Nieuwe formelementen</vt:lpstr>
      <vt:lpstr>Nieuwe formelementen</vt:lpstr>
      <vt:lpstr>&lt;textarea&gt;</vt:lpstr>
      <vt:lpstr>&lt;input  type=“radio”&gt;</vt:lpstr>
      <vt:lpstr>&lt;input  type=“checkbox”&gt;</vt:lpstr>
      <vt:lpstr>&lt;input  type=“submit”/&gt;</vt:lpstr>
      <vt:lpstr>&lt;select&gt;</vt:lpstr>
      <vt:lpstr>Validatie</vt:lpstr>
      <vt:lpstr>Validatie</vt:lpstr>
      <vt:lpstr>Afhandeling</vt:lpstr>
      <vt:lpstr>Afhandeling</vt:lpstr>
      <vt:lpstr>Afhandeling</vt:lpstr>
      <vt:lpstr>https://tm-statweb.be/mail.php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1243</cp:revision>
  <dcterms:created xsi:type="dcterms:W3CDTF">2020-09-28T10:08:39Z</dcterms:created>
  <dcterms:modified xsi:type="dcterms:W3CDTF">2023-10-01T18:15:22Z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2023-03-01T09:47:24Z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a6437199-b23f-4dbc-99c9-92e5e905a7c2</vt:lpwstr>
  </property>
  <property fmtid="{D5CDD505-2E9C-101B-9397-08002B2CF9AE}" pid="9" name="MSIP_Label_c337be75-dfbb-4261-9834-ac247c7dde13_ContentBits">
    <vt:lpwstr>0</vt:lpwstr>
  </property>
</Properties>
</file>